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17"/>
  </p:notesMasterIdLst>
  <p:handoutMasterIdLst>
    <p:handoutMasterId r:id="rId18"/>
  </p:handoutMasterIdLst>
  <p:sldIdLst>
    <p:sldId id="336" r:id="rId2"/>
    <p:sldId id="360" r:id="rId3"/>
    <p:sldId id="361" r:id="rId4"/>
    <p:sldId id="362" r:id="rId5"/>
    <p:sldId id="363" r:id="rId6"/>
    <p:sldId id="347" r:id="rId7"/>
    <p:sldId id="348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6A3"/>
    <a:srgbClr val="F5835F"/>
    <a:srgbClr val="FFCA00"/>
    <a:srgbClr val="FF3300"/>
    <a:srgbClr val="0EB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1" autoAdjust="0"/>
    <p:restoredTop sz="94660"/>
  </p:normalViewPr>
  <p:slideViewPr>
    <p:cSldViewPr showGuides="1">
      <p:cViewPr varScale="1">
        <p:scale>
          <a:sx n="147" d="100"/>
          <a:sy n="147" d="100"/>
        </p:scale>
        <p:origin x="120" y="13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8" d="100"/>
          <a:sy n="128" d="100"/>
        </p:scale>
        <p:origin x="440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4F1231EA-9301-0D4A-AB3E-B958955CA5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0B991A98-4EDD-1841-8FC7-5BDA0A5FD2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E3FC2-A92F-884B-8974-7C8A69A9398E}" type="datetimeFigureOut">
              <a:rPr lang="fr-FR" smtClean="0"/>
              <a:t>03/02/2023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39FB0202-2EB1-6647-B7E0-0A2B2A1A08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EC4CD4F8-5B70-1D4B-BDF7-54781235E1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619CE-5719-EC41-A328-29EEC12C6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602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03/02/2023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7FCE988-7415-A54D-9632-266475FAA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8075" b="5201"/>
          <a:stretch/>
        </p:blipFill>
        <p:spPr>
          <a:xfrm>
            <a:off x="0" y="4530136"/>
            <a:ext cx="9144000" cy="34587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 marL="0" algn="l"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 algn="l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=""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=""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=""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Secrétariat général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5127"/>
            <a:ext cx="2880320" cy="16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=""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4285" y="738000"/>
            <a:ext cx="8419714" cy="3561942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rgbClr val="3E56A3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=""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=""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Secrétariat général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5DFBCC23-05C6-C146-8481-F86F13D7C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8075" b="5201"/>
          <a:stretch/>
        </p:blipFill>
        <p:spPr>
          <a:xfrm>
            <a:off x="0" y="4530136"/>
            <a:ext cx="9144000" cy="3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=""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=""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Secrétariat général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=""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=""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>
            <a:lvl1pPr marL="0"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=""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=""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=""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90923D7-C2EF-4C4A-952A-A472B92E42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8075" b="5201"/>
          <a:stretch/>
        </p:blipFill>
        <p:spPr>
          <a:xfrm>
            <a:off x="0" y="4530136"/>
            <a:ext cx="9144000" cy="3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=""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=""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>
            <a:lvl1pPr marL="0"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=""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Secrétariat général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=""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01BC1AE-DE28-DD45-B82D-F9C61F772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8075" b="5201"/>
          <a:stretch/>
        </p:blipFill>
        <p:spPr>
          <a:xfrm>
            <a:off x="0" y="4530136"/>
            <a:ext cx="9144000" cy="3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=""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=""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=""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>
            <a:lvl1pPr marL="0"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=""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Secrétariat général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=""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42515A51-620E-004B-8170-6F1FDD0CEE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8075" b="5201"/>
          <a:stretch/>
        </p:blipFill>
        <p:spPr>
          <a:xfrm>
            <a:off x="0" y="4530136"/>
            <a:ext cx="9144000" cy="3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Secrétariat général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55526"/>
            <a:ext cx="5786496" cy="32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xmlns="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4285" y="738000"/>
            <a:ext cx="8419714" cy="3561942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rgbClr val="3E56A3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Secrétariat général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DFBCC23-05C6-C146-8481-F86F13D7C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8075" b="5201"/>
          <a:stretch/>
        </p:blipFill>
        <p:spPr>
          <a:xfrm>
            <a:off x="0" y="4530136"/>
            <a:ext cx="9144000" cy="3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7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dirty="0"/>
              <a:t>Secrétariat général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=""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771550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3">
            <a:extLst>
              <a:ext uri="{FF2B5EF4-FFF2-40B4-BE49-F238E27FC236}">
                <a16:creationId xmlns="" xmlns:a16="http://schemas.microsoft.com/office/drawing/2014/main" id="{65ACFA5D-B30D-3240-9EEB-A7C52E1F195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fld id="{251C71F6-E0A6-1740-B64F-38F332886BAF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9194"/>
            <a:ext cx="830129" cy="46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16" r:id="rId3"/>
    <p:sldLayoutId id="2147483817" r:id="rId4"/>
    <p:sldLayoutId id="2147483818" r:id="rId5"/>
    <p:sldLayoutId id="2147483821" r:id="rId6"/>
    <p:sldLayoutId id="2147483824" r:id="rId7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Marianne" panose="02000000000000000000" pitchFamily="2" charset="0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F5063F62-B95E-1145-8ACA-DC66F02F8C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9C1713B6-ED6D-1E44-8A89-DFAA6E21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3200" dirty="0" smtClean="0"/>
              <a:t>Seniors, votre expérience</a:t>
            </a:r>
            <a:br>
              <a:rPr lang="fr-FR" sz="3200" dirty="0" smtClean="0"/>
            </a:br>
            <a:r>
              <a:rPr lang="fr-FR" sz="3200" dirty="0" smtClean="0"/>
              <a:t>nous intéresse !</a:t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400" dirty="0" smtClean="0"/>
              <a:t>Projet de plateforme dédiée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398E368-8E65-8A47-80D3-61DD1084A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45E5886-1532-6049-A899-AC927241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Secrétariat </a:t>
            </a:r>
            <a:r>
              <a:rPr lang="fr-FR" dirty="0" smtClean="0"/>
              <a:t>général</a:t>
            </a:r>
          </a:p>
          <a:p>
            <a:r>
              <a:rPr lang="fr-FR" dirty="0" smtClean="0"/>
              <a:t>SRH-1B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39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3899218" y="2651935"/>
            <a:ext cx="3825661" cy="1336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35813" y="2644778"/>
            <a:ext cx="3276591" cy="133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443918" y="1206930"/>
            <a:ext cx="3280961" cy="133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30315" y="1209276"/>
            <a:ext cx="3825661" cy="1336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Secrétariat général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675321" y="1452721"/>
            <a:ext cx="136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Les actualités en  continu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797485" y="762258"/>
            <a:ext cx="540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Seniors, votre expérience nous intéresse !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1" y="1438454"/>
            <a:ext cx="847725" cy="819150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6049101" y="1563638"/>
            <a:ext cx="136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L’offre de services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514" y="1454561"/>
            <a:ext cx="1159736" cy="829157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2339752" y="2977837"/>
            <a:ext cx="157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-20" dirty="0" smtClean="0">
                <a:latin typeface="Marianne" panose="02000000000000000000" pitchFamily="2" charset="0"/>
              </a:rPr>
              <a:t>Déclarer ses compétences</a:t>
            </a:r>
            <a:endParaRPr lang="fr-FR" sz="1600" spc="-20" dirty="0">
              <a:latin typeface="Marianne" panose="02000000000000000000" pitchFamily="2" charset="0"/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925610"/>
            <a:ext cx="1782713" cy="681447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5508104" y="287961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/>
            </a:lvl1pPr>
          </a:lstStyle>
          <a:p>
            <a:r>
              <a:rPr lang="fr-FR" dirty="0" smtClean="0">
                <a:latin typeface="Marianne" panose="02000000000000000000" pitchFamily="2" charset="0"/>
              </a:rPr>
              <a:t>Recherches </a:t>
            </a:r>
            <a:r>
              <a:rPr lang="fr-FR" dirty="0">
                <a:latin typeface="Marianne" panose="02000000000000000000" pitchFamily="2" charset="0"/>
              </a:rPr>
              <a:t>de compétences / Offres de missions</a:t>
            </a: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218" y="1203598"/>
            <a:ext cx="1189629" cy="785639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7778184" y="2056553"/>
            <a:ext cx="136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Chat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21763" y="1196015"/>
            <a:ext cx="3868850" cy="137401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33430" y="2628274"/>
            <a:ext cx="3354496" cy="137401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656043" y="4131436"/>
            <a:ext cx="440432" cy="430887"/>
          </a:xfrm>
          <a:prstGeom prst="rect">
            <a:avLst/>
          </a:prstGeom>
          <a:solidFill>
            <a:srgbClr val="04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Clic sur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483329" y="167343"/>
            <a:ext cx="41095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>P</a:t>
            </a:r>
            <a:r>
              <a:rPr lang="fr-FR" sz="3200" b="1" dirty="0" smtClean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>age d’accueil</a:t>
            </a:r>
            <a:endParaRPr lang="fr-FR" b="1" dirty="0">
              <a:solidFill>
                <a:srgbClr val="3E56A3"/>
              </a:solidFill>
              <a:latin typeface="Marianne" panose="02000000000000000000" pitchFamily="2" charset="0"/>
              <a:ea typeface="+mj-ea"/>
              <a:cs typeface="+mj-cs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67" y="2950031"/>
            <a:ext cx="1434715" cy="68330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3861044" y="2632274"/>
            <a:ext cx="3895606" cy="137401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30" name="Connecteur droit avec flèche 11"/>
          <p:cNvCxnSpPr/>
          <p:nvPr/>
        </p:nvCxnSpPr>
        <p:spPr bwMode="auto">
          <a:xfrm rot="10800000" flipV="1">
            <a:off x="3876261" y="2272584"/>
            <a:ext cx="2855749" cy="1795180"/>
          </a:xfrm>
          <a:prstGeom prst="curvedConnector3">
            <a:avLst>
              <a:gd name="adj1" fmla="val 37737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345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164936" y="804102"/>
            <a:ext cx="3280961" cy="133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770119" y="1160810"/>
            <a:ext cx="136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L’offre de services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532" y="1051733"/>
            <a:ext cx="1159736" cy="829157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Secrétariat général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699793" y="147699"/>
            <a:ext cx="45365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>P</a:t>
            </a:r>
            <a:r>
              <a:rPr lang="fr-FR" sz="3200" b="1" dirty="0" smtClean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>age offre de services</a:t>
            </a:r>
            <a:endParaRPr lang="fr-FR" sz="3200" b="1" dirty="0">
              <a:solidFill>
                <a:srgbClr val="3E56A3"/>
              </a:solidFill>
              <a:latin typeface="Marianne" panose="02000000000000000000" pitchFamily="2" charset="0"/>
              <a:ea typeface="+mj-ea"/>
              <a:cs typeface="+mj-cs"/>
            </a:endParaRPr>
          </a:p>
        </p:txBody>
      </p:sp>
      <p:cxnSp>
        <p:nvCxnSpPr>
          <p:cNvPr id="15" name="Connecteur droit avec flèche 11"/>
          <p:cNvCxnSpPr/>
          <p:nvPr/>
        </p:nvCxnSpPr>
        <p:spPr bwMode="auto">
          <a:xfrm flipV="1">
            <a:off x="1763690" y="1887093"/>
            <a:ext cx="2893298" cy="756665"/>
          </a:xfrm>
          <a:prstGeom prst="curvedConnector3">
            <a:avLst>
              <a:gd name="adj1" fmla="val 39241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1"/>
          <p:cNvCxnSpPr/>
          <p:nvPr/>
        </p:nvCxnSpPr>
        <p:spPr bwMode="auto">
          <a:xfrm rot="16200000" flipH="1">
            <a:off x="4873904" y="2117330"/>
            <a:ext cx="491572" cy="72131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1"/>
          <p:cNvCxnSpPr/>
          <p:nvPr/>
        </p:nvCxnSpPr>
        <p:spPr bwMode="auto">
          <a:xfrm>
            <a:off x="5556449" y="1914948"/>
            <a:ext cx="2376399" cy="809487"/>
          </a:xfrm>
          <a:prstGeom prst="curvedConnector3">
            <a:avLst>
              <a:gd name="adj1" fmla="val 81929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-533" t="41669" r="76868" b="2379"/>
          <a:stretch/>
        </p:blipFill>
        <p:spPr>
          <a:xfrm>
            <a:off x="1494616" y="2715766"/>
            <a:ext cx="736675" cy="6768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12576" y="3403701"/>
            <a:ext cx="11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Offre de formation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9788" r="9788"/>
          <a:stretch/>
        </p:blipFill>
        <p:spPr>
          <a:xfrm>
            <a:off x="4795716" y="2499742"/>
            <a:ext cx="720080" cy="762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194408" y="3219822"/>
            <a:ext cx="18722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Offre d’emplois</a:t>
            </a:r>
            <a:br>
              <a:rPr lang="fr-FR" sz="1600" dirty="0" smtClean="0">
                <a:latin typeface="Marianne" panose="02000000000000000000" pitchFamily="2" charset="0"/>
              </a:rPr>
            </a:br>
            <a:r>
              <a:rPr lang="fr-FR" sz="1400" dirty="0" smtClean="0">
                <a:latin typeface="Marianne" panose="02000000000000000000" pitchFamily="2" charset="0"/>
              </a:rPr>
              <a:t>(offres génériques </a:t>
            </a:r>
          </a:p>
          <a:p>
            <a:pPr algn="ctr"/>
            <a:r>
              <a:rPr lang="fr-FR" sz="1400" dirty="0" smtClean="0">
                <a:latin typeface="Marianne" panose="02000000000000000000" pitchFamily="2" charset="0"/>
              </a:rPr>
              <a:t>liens passerelles / PEP)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139" y="2852446"/>
            <a:ext cx="743120" cy="658573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666044" y="3556960"/>
            <a:ext cx="25202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Dispositifs ministériels </a:t>
            </a:r>
            <a:r>
              <a:rPr lang="fr-FR" sz="1400" dirty="0" smtClean="0">
                <a:latin typeface="Marianne" panose="02000000000000000000" pitchFamily="2" charset="0"/>
              </a:rPr>
              <a:t>(mentorat intergénérationnel / Mécénat de compétences)</a:t>
            </a:r>
            <a:endParaRPr lang="fr-FR" sz="1400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3899218" y="2893610"/>
            <a:ext cx="3825661" cy="1336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35813" y="2886453"/>
            <a:ext cx="3276591" cy="133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443918" y="1448605"/>
            <a:ext cx="3280961" cy="133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30315" y="1450951"/>
            <a:ext cx="3825661" cy="1336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Secrétariat général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675321" y="1694396"/>
            <a:ext cx="136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Les actualités en  continu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488287" y="978282"/>
            <a:ext cx="594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Seniors, votre expérience nous intéresse !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1" y="1680129"/>
            <a:ext cx="847725" cy="819150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6049101" y="1805313"/>
            <a:ext cx="136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L’offre de services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514" y="1696236"/>
            <a:ext cx="1159736" cy="829157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2339752" y="3219512"/>
            <a:ext cx="157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-20" dirty="0" smtClean="0">
                <a:latin typeface="Marianne" panose="02000000000000000000" pitchFamily="2" charset="0"/>
              </a:rPr>
              <a:t>Déclarer ses compétences</a:t>
            </a:r>
            <a:endParaRPr lang="fr-FR" sz="1600" spc="-20" dirty="0">
              <a:latin typeface="Marianne" panose="02000000000000000000" pitchFamily="2" charset="0"/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167285"/>
            <a:ext cx="1782713" cy="681447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5508104" y="312128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/>
            </a:lvl1pPr>
          </a:lstStyle>
          <a:p>
            <a:r>
              <a:rPr lang="fr-FR" dirty="0" smtClean="0">
                <a:latin typeface="Marianne" panose="02000000000000000000" pitchFamily="2" charset="0"/>
              </a:rPr>
              <a:t>Recherches </a:t>
            </a:r>
            <a:r>
              <a:rPr lang="fr-FR" dirty="0">
                <a:latin typeface="Marianne" panose="02000000000000000000" pitchFamily="2" charset="0"/>
              </a:rPr>
              <a:t>de compétences / Offres de missions</a:t>
            </a: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218" y="1445273"/>
            <a:ext cx="1189629" cy="785639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7778184" y="2298228"/>
            <a:ext cx="136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Chat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423688" y="1435434"/>
            <a:ext cx="3354496" cy="137401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20587" y="1430742"/>
            <a:ext cx="3878966" cy="1411885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30" name="Connecteur droit avec flèche 11"/>
          <p:cNvCxnSpPr/>
          <p:nvPr/>
        </p:nvCxnSpPr>
        <p:spPr bwMode="auto">
          <a:xfrm>
            <a:off x="2483329" y="3848732"/>
            <a:ext cx="1392931" cy="460707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ZoneTexte 30"/>
          <p:cNvSpPr txBox="1"/>
          <p:nvPr/>
        </p:nvSpPr>
        <p:spPr>
          <a:xfrm>
            <a:off x="3656043" y="4373111"/>
            <a:ext cx="440432" cy="430887"/>
          </a:xfrm>
          <a:prstGeom prst="rect">
            <a:avLst/>
          </a:prstGeom>
          <a:solidFill>
            <a:srgbClr val="04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Clic sur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483329" y="228303"/>
            <a:ext cx="41095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>P</a:t>
            </a:r>
            <a:r>
              <a:rPr lang="fr-FR" sz="3200" b="1" dirty="0" smtClean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>age d’accueil</a:t>
            </a:r>
            <a:endParaRPr lang="fr-FR" b="1" dirty="0">
              <a:solidFill>
                <a:srgbClr val="3E56A3"/>
              </a:solidFill>
              <a:latin typeface="Marianne" panose="02000000000000000000" pitchFamily="2" charset="0"/>
              <a:ea typeface="+mj-ea"/>
              <a:cs typeface="+mj-cs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67" y="3124841"/>
            <a:ext cx="1434715" cy="68330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3875973" y="2874821"/>
            <a:ext cx="3895606" cy="137401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44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372716" y="55008"/>
            <a:ext cx="6782131" cy="11849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>P</a:t>
            </a:r>
            <a:r>
              <a:rPr lang="fr-FR" sz="3200" b="1" dirty="0" smtClean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>age déclarer</a:t>
            </a:r>
          </a:p>
          <a:p>
            <a:pPr algn="ctr"/>
            <a:r>
              <a:rPr lang="fr-FR" sz="3200" b="1" dirty="0" smtClean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>ses compétences</a:t>
            </a:r>
            <a:endParaRPr lang="fr-FR" sz="3200" b="1" dirty="0">
              <a:solidFill>
                <a:srgbClr val="3E56A3"/>
              </a:solidFill>
              <a:latin typeface="Marianne" panose="02000000000000000000" pitchFamily="2" charset="0"/>
              <a:ea typeface="+mj-ea"/>
              <a:cs typeface="+mj-cs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Secrétariat général</a:t>
            </a:r>
            <a:endParaRPr lang="fr-FR" dirty="0"/>
          </a:p>
        </p:txBody>
      </p:sp>
      <p:cxnSp>
        <p:nvCxnSpPr>
          <p:cNvPr id="18" name="Connecteur droit avec flèche 11"/>
          <p:cNvCxnSpPr/>
          <p:nvPr/>
        </p:nvCxnSpPr>
        <p:spPr bwMode="auto">
          <a:xfrm rot="10800000" flipV="1">
            <a:off x="3059832" y="2421386"/>
            <a:ext cx="1505846" cy="798436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617" y="3003798"/>
            <a:ext cx="671513" cy="66675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627953" y="3682129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Auto-déclaration de compétences </a:t>
            </a:r>
          </a:p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(mises ou non en visibilité)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27383" y="1297858"/>
            <a:ext cx="3276591" cy="9948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731322" y="1478744"/>
            <a:ext cx="157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-20" dirty="0" smtClean="0">
                <a:latin typeface="Marianne" panose="02000000000000000000" pitchFamily="2" charset="0"/>
              </a:rPr>
              <a:t>Déclarer ses compétences</a:t>
            </a:r>
            <a:endParaRPr lang="fr-FR" sz="1600" spc="-20" dirty="0">
              <a:latin typeface="Marianne" panose="02000000000000000000" pitchFamily="2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130" y="1426517"/>
            <a:ext cx="1782713" cy="681447"/>
          </a:xfrm>
          <a:prstGeom prst="rect">
            <a:avLst/>
          </a:prstGeom>
        </p:spPr>
      </p:pic>
      <p:cxnSp>
        <p:nvCxnSpPr>
          <p:cNvPr id="21" name="Connecteur droit avec flèche 11"/>
          <p:cNvCxnSpPr/>
          <p:nvPr/>
        </p:nvCxnSpPr>
        <p:spPr bwMode="auto">
          <a:xfrm rot="5400000">
            <a:off x="4457623" y="2749606"/>
            <a:ext cx="656442" cy="2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3831600" y="383452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Compétences du </a:t>
            </a:r>
            <a:r>
              <a:rPr lang="fr-FR" sz="1600" dirty="0" err="1" smtClean="0">
                <a:latin typeface="Marianne" panose="02000000000000000000" pitchFamily="2" charset="0"/>
              </a:rPr>
              <a:t>DiCo</a:t>
            </a:r>
            <a:r>
              <a:rPr lang="fr-FR" sz="1600" dirty="0" smtClean="0">
                <a:latin typeface="Marianne" panose="02000000000000000000" pitchFamily="2" charset="0"/>
              </a:rPr>
              <a:t> et outils existants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740" y="3053361"/>
            <a:ext cx="642699" cy="69766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5652120" y="384668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Compétences extra-professionnelles</a:t>
            </a:r>
            <a:endParaRPr lang="fr-FR" sz="1600" dirty="0">
              <a:latin typeface="Marianne" panose="02000000000000000000" pitchFamily="2" charset="0"/>
            </a:endParaRPr>
          </a:p>
        </p:txBody>
      </p:sp>
      <p:cxnSp>
        <p:nvCxnSpPr>
          <p:cNvPr id="30" name="Connecteur droit avec flèche 11"/>
          <p:cNvCxnSpPr/>
          <p:nvPr/>
        </p:nvCxnSpPr>
        <p:spPr bwMode="auto">
          <a:xfrm>
            <a:off x="5171440" y="2428239"/>
            <a:ext cx="1032534" cy="968033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995" y="3120695"/>
            <a:ext cx="883813" cy="7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3899218" y="2893610"/>
            <a:ext cx="3825661" cy="1336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35813" y="2886453"/>
            <a:ext cx="3276591" cy="133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443918" y="1448605"/>
            <a:ext cx="3280961" cy="133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30315" y="1450951"/>
            <a:ext cx="3825661" cy="1336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Secrétariat général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675321" y="1694396"/>
            <a:ext cx="136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Les actualités en  continu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1" y="1680129"/>
            <a:ext cx="847725" cy="819150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6049101" y="1805313"/>
            <a:ext cx="136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L’offre de services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514" y="1696236"/>
            <a:ext cx="1159736" cy="829157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2339752" y="3219512"/>
            <a:ext cx="157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-20" dirty="0" smtClean="0">
                <a:latin typeface="Marianne" panose="02000000000000000000" pitchFamily="2" charset="0"/>
              </a:rPr>
              <a:t>Déclarer ses compétences</a:t>
            </a:r>
            <a:endParaRPr lang="fr-FR" sz="1600" spc="-20" dirty="0">
              <a:latin typeface="Marianne" panose="02000000000000000000" pitchFamily="2" charset="0"/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167285"/>
            <a:ext cx="1782713" cy="681447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5508104" y="312128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/>
            </a:lvl1pPr>
          </a:lstStyle>
          <a:p>
            <a:r>
              <a:rPr lang="fr-FR" dirty="0" smtClean="0">
                <a:latin typeface="Marianne" panose="02000000000000000000" pitchFamily="2" charset="0"/>
              </a:rPr>
              <a:t>Recherches </a:t>
            </a:r>
            <a:r>
              <a:rPr lang="fr-FR" dirty="0">
                <a:latin typeface="Marianne" panose="02000000000000000000" pitchFamily="2" charset="0"/>
              </a:rPr>
              <a:t>de compétences / Offres de missions</a:t>
            </a: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218" y="1445273"/>
            <a:ext cx="1189629" cy="785639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7778184" y="2298228"/>
            <a:ext cx="136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Chat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423688" y="1435434"/>
            <a:ext cx="3354496" cy="137401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33430" y="2869949"/>
            <a:ext cx="3354496" cy="137401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92776" y="1437473"/>
            <a:ext cx="3895606" cy="137401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30" name="Connecteur droit avec flèche 11"/>
          <p:cNvCxnSpPr/>
          <p:nvPr/>
        </p:nvCxnSpPr>
        <p:spPr bwMode="auto">
          <a:xfrm rot="10800000" flipV="1">
            <a:off x="3876261" y="3952285"/>
            <a:ext cx="1773763" cy="357153"/>
          </a:xfrm>
          <a:prstGeom prst="curvedConnector3">
            <a:avLst>
              <a:gd name="adj1" fmla="val 39580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ZoneTexte 30"/>
          <p:cNvSpPr txBox="1"/>
          <p:nvPr/>
        </p:nvSpPr>
        <p:spPr>
          <a:xfrm>
            <a:off x="3656043" y="4373111"/>
            <a:ext cx="440432" cy="430887"/>
          </a:xfrm>
          <a:prstGeom prst="rect">
            <a:avLst/>
          </a:prstGeom>
          <a:solidFill>
            <a:srgbClr val="04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Clic sur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483329" y="167343"/>
            <a:ext cx="41095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>P</a:t>
            </a:r>
            <a:r>
              <a:rPr lang="fr-FR" sz="3200" b="1" dirty="0" smtClean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>age d’accueil</a:t>
            </a:r>
            <a:endParaRPr lang="fr-FR" b="1" dirty="0">
              <a:solidFill>
                <a:srgbClr val="3E56A3"/>
              </a:solidFill>
              <a:latin typeface="Marianne" panose="02000000000000000000" pitchFamily="2" charset="0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488287" y="978282"/>
            <a:ext cx="594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Seniors, votre expérience nous intéresse !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67" y="3167368"/>
            <a:ext cx="1434715" cy="6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220720" y="186693"/>
            <a:ext cx="66967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3E56A3"/>
                </a:solidFill>
                <a:latin typeface="Marianne" panose="02000000000000000000" pitchFamily="2" charset="0"/>
              </a:rPr>
              <a:t>page </a:t>
            </a:r>
            <a:r>
              <a:rPr lang="fr-FR" sz="3200" b="1" dirty="0">
                <a:solidFill>
                  <a:srgbClr val="3E56A3"/>
                </a:solidFill>
                <a:latin typeface="Marianne" panose="02000000000000000000" pitchFamily="2" charset="0"/>
              </a:rPr>
              <a:t>recherche de compétences / </a:t>
            </a:r>
            <a:r>
              <a:rPr lang="fr-FR" sz="3200" b="1" dirty="0" smtClean="0">
                <a:solidFill>
                  <a:srgbClr val="3E56A3"/>
                </a:solidFill>
                <a:latin typeface="Marianne" panose="02000000000000000000" pitchFamily="2" charset="0"/>
              </a:rPr>
              <a:t>Offres </a:t>
            </a:r>
            <a:r>
              <a:rPr lang="fr-FR" sz="3200" b="1" dirty="0">
                <a:solidFill>
                  <a:srgbClr val="3E56A3"/>
                </a:solidFill>
                <a:latin typeface="Marianne" panose="02000000000000000000" pitchFamily="2" charset="0"/>
              </a:rPr>
              <a:t>de </a:t>
            </a:r>
            <a:r>
              <a:rPr lang="fr-FR" sz="3200" b="1" dirty="0" smtClean="0">
                <a:solidFill>
                  <a:srgbClr val="3E56A3"/>
                </a:solidFill>
                <a:latin typeface="Marianne" panose="02000000000000000000" pitchFamily="2" charset="0"/>
              </a:rPr>
              <a:t>missions</a:t>
            </a:r>
            <a:endParaRPr lang="fr-FR" b="1" dirty="0">
              <a:solidFill>
                <a:srgbClr val="3E56A3"/>
              </a:solidFill>
              <a:latin typeface="Marianne" panose="02000000000000000000" pitchFamily="2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Secrétariat général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4370" t="9330" b="6202"/>
          <a:stretch/>
        </p:blipFill>
        <p:spPr>
          <a:xfrm>
            <a:off x="2024108" y="3171527"/>
            <a:ext cx="728734" cy="666000"/>
          </a:xfrm>
          <a:prstGeom prst="rect">
            <a:avLst/>
          </a:prstGeom>
        </p:spPr>
      </p:pic>
      <p:cxnSp>
        <p:nvCxnSpPr>
          <p:cNvPr id="15" name="Connecteur droit avec flèche 11"/>
          <p:cNvCxnSpPr/>
          <p:nvPr/>
        </p:nvCxnSpPr>
        <p:spPr bwMode="auto">
          <a:xfrm>
            <a:off x="4767964" y="2885258"/>
            <a:ext cx="1418129" cy="927741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2759855" y="1451448"/>
            <a:ext cx="3825661" cy="1336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368741" y="1679127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/>
            </a:lvl1pPr>
          </a:lstStyle>
          <a:p>
            <a:r>
              <a:rPr lang="fr-FR" dirty="0" smtClean="0">
                <a:latin typeface="Marianne" panose="02000000000000000000" pitchFamily="2" charset="0"/>
              </a:rPr>
              <a:t>Recherches </a:t>
            </a:r>
            <a:r>
              <a:rPr lang="fr-FR" dirty="0">
                <a:latin typeface="Marianne" panose="02000000000000000000" pitchFamily="2" charset="0"/>
              </a:rPr>
              <a:t>de compétences / Offres de missions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416367" y="401191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Recherche de compétences </a:t>
            </a:r>
            <a:endParaRPr lang="fr-FR" sz="1600" dirty="0">
              <a:latin typeface="Marianne" panose="02000000000000000000" pitchFamily="2" charset="0"/>
            </a:endParaRPr>
          </a:p>
        </p:txBody>
      </p:sp>
      <p:cxnSp>
        <p:nvCxnSpPr>
          <p:cNvPr id="21" name="Connecteur droit avec flèche 11"/>
          <p:cNvCxnSpPr/>
          <p:nvPr/>
        </p:nvCxnSpPr>
        <p:spPr bwMode="auto">
          <a:xfrm rot="10800000" flipV="1">
            <a:off x="3186012" y="2885257"/>
            <a:ext cx="1383080" cy="766611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65" y="3437609"/>
            <a:ext cx="795827" cy="750780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5729944" y="416431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Offres de missions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261" y="1707654"/>
            <a:ext cx="1434715" cy="6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F5063F62-B95E-1145-8ACA-DC66F02F8C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9C1713B6-ED6D-1E44-8A89-DFAA6E21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85" y="726822"/>
            <a:ext cx="8419714" cy="792088"/>
          </a:xfrm>
        </p:spPr>
        <p:txBody>
          <a:bodyPr>
            <a:noAutofit/>
          </a:bodyPr>
          <a:lstStyle/>
          <a:p>
            <a:pPr marL="0" indent="0" defTabSz="0">
              <a:lnSpc>
                <a:spcPct val="100000"/>
              </a:lnSpc>
              <a:buNone/>
            </a:pPr>
            <a:r>
              <a:rPr lang="fr-FR" sz="2800" dirty="0" smtClean="0"/>
              <a:t>1. Genèse du projet</a:t>
            </a:r>
            <a:endParaRPr lang="fr-FR" sz="2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398E368-8E65-8A47-80D3-61DD1084A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45E5886-1532-6049-A899-AC927241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Secrétariat </a:t>
            </a:r>
            <a:r>
              <a:rPr lang="fr-FR" dirty="0" smtClean="0"/>
              <a:t>général</a:t>
            </a:r>
          </a:p>
          <a:p>
            <a:r>
              <a:rPr lang="fr-FR" dirty="0" smtClean="0"/>
              <a:t>SRH-1B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4285" y="1203598"/>
            <a:ext cx="838442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5835F"/>
                </a:solidFill>
                <a:latin typeface="Marianne" panose="02000000000000000000" pitchFamily="2" charset="0"/>
              </a:rPr>
              <a:t>Les constats 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rgbClr val="3E56A3"/>
                </a:solidFill>
                <a:latin typeface="Marianne" panose="02000000000000000000" pitchFamily="2" charset="0"/>
              </a:rPr>
              <a:t>Absence </a:t>
            </a:r>
            <a:r>
              <a:rPr lang="fr-FR" sz="1600" dirty="0">
                <a:solidFill>
                  <a:srgbClr val="3E56A3"/>
                </a:solidFill>
                <a:latin typeface="Marianne" panose="02000000000000000000" pitchFamily="2" charset="0"/>
              </a:rPr>
              <a:t>de politique interministérielle/ministérielle dédiée aux </a:t>
            </a:r>
            <a:r>
              <a:rPr lang="fr-FR" sz="1600" dirty="0" smtClean="0">
                <a:solidFill>
                  <a:srgbClr val="3E56A3"/>
                </a:solidFill>
                <a:latin typeface="Marianne" panose="02000000000000000000" pitchFamily="2" charset="0"/>
              </a:rPr>
              <a:t>seniors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rgbClr val="3E56A3"/>
                </a:solidFill>
                <a:latin typeface="Marianne" panose="02000000000000000000" pitchFamily="2" charset="0"/>
              </a:rPr>
              <a:t>Perte </a:t>
            </a:r>
            <a:r>
              <a:rPr lang="fr-FR" sz="1600" dirty="0">
                <a:solidFill>
                  <a:srgbClr val="3E56A3"/>
                </a:solidFill>
                <a:latin typeface="Marianne" panose="02000000000000000000" pitchFamily="2" charset="0"/>
              </a:rPr>
              <a:t>de motivation </a:t>
            </a:r>
            <a:r>
              <a:rPr lang="fr-FR" sz="1600" dirty="0" smtClean="0">
                <a:solidFill>
                  <a:srgbClr val="3E56A3"/>
                </a:solidFill>
                <a:latin typeface="Marianne" panose="02000000000000000000" pitchFamily="2" charset="0"/>
              </a:rPr>
              <a:t>/ </a:t>
            </a:r>
            <a:r>
              <a:rPr lang="fr-FR" sz="1600" dirty="0">
                <a:solidFill>
                  <a:srgbClr val="3E56A3"/>
                </a:solidFill>
                <a:latin typeface="Marianne" panose="02000000000000000000" pitchFamily="2" charset="0"/>
              </a:rPr>
              <a:t>désengagement </a:t>
            </a:r>
            <a:r>
              <a:rPr lang="fr-FR" sz="1600" dirty="0" smtClean="0">
                <a:solidFill>
                  <a:srgbClr val="3E56A3"/>
                </a:solidFill>
                <a:latin typeface="Marianne" panose="02000000000000000000" pitchFamily="2" charset="0"/>
              </a:rPr>
              <a:t>corrélés </a:t>
            </a:r>
            <a:r>
              <a:rPr lang="fr-FR" sz="1600" dirty="0">
                <a:solidFill>
                  <a:srgbClr val="3E56A3"/>
                </a:solidFill>
                <a:latin typeface="Marianne" panose="02000000000000000000" pitchFamily="2" charset="0"/>
              </a:rPr>
              <a:t>à l’absence de possibilités d’évolutions en fin de </a:t>
            </a:r>
            <a:r>
              <a:rPr lang="fr-FR" sz="1600" dirty="0" smtClean="0">
                <a:solidFill>
                  <a:srgbClr val="3E56A3"/>
                </a:solidFill>
                <a:latin typeface="Marianne" panose="02000000000000000000" pitchFamily="2" charset="0"/>
              </a:rPr>
              <a:t>carrière et de dispositifs de reconnaissance</a:t>
            </a:r>
          </a:p>
          <a:p>
            <a:r>
              <a:rPr lang="fr-FR" dirty="0">
                <a:solidFill>
                  <a:srgbClr val="F5835F"/>
                </a:solidFill>
                <a:latin typeface="Marianne" panose="02000000000000000000" pitchFamily="2" charset="0"/>
              </a:rPr>
              <a:t>Les conséquences sur les seniors 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3E56A3"/>
                </a:solidFill>
                <a:latin typeface="Marianne" panose="02000000000000000000" pitchFamily="2" charset="0"/>
              </a:rPr>
              <a:t>Au niveau stratégique pour </a:t>
            </a:r>
            <a:r>
              <a:rPr lang="fr-FR" sz="1600" dirty="0" smtClean="0">
                <a:solidFill>
                  <a:srgbClr val="3E56A3"/>
                </a:solidFill>
                <a:latin typeface="Marianne" panose="02000000000000000000" pitchFamily="2" charset="0"/>
              </a:rPr>
              <a:t>l’administration </a:t>
            </a:r>
          </a:p>
          <a:p>
            <a:pPr lvl="1"/>
            <a:r>
              <a:rPr lang="fr-FR" sz="1400" dirty="0" smtClean="0">
                <a:solidFill>
                  <a:srgbClr val="3E56A3"/>
                </a:solidFill>
              </a:rPr>
              <a:t>Dépréciation </a:t>
            </a:r>
            <a:r>
              <a:rPr lang="fr-FR" sz="1400" dirty="0">
                <a:solidFill>
                  <a:srgbClr val="3E56A3"/>
                </a:solidFill>
              </a:rPr>
              <a:t>et mauvaise exploitation du potentiel des seniors </a:t>
            </a:r>
            <a:r>
              <a:rPr lang="fr-FR" sz="1400" dirty="0" smtClean="0">
                <a:solidFill>
                  <a:srgbClr val="3E56A3"/>
                </a:solidFill>
              </a:rPr>
              <a:t>- Démotivation - Perte </a:t>
            </a:r>
            <a:r>
              <a:rPr lang="fr-FR" sz="1400" dirty="0">
                <a:solidFill>
                  <a:srgbClr val="3E56A3"/>
                </a:solidFill>
              </a:rPr>
              <a:t>d’employabilité des </a:t>
            </a:r>
            <a:r>
              <a:rPr lang="fr-FR" sz="1400" dirty="0" smtClean="0">
                <a:solidFill>
                  <a:srgbClr val="3E56A3"/>
                </a:solidFill>
              </a:rPr>
              <a:t>seniors - Moins </a:t>
            </a:r>
            <a:r>
              <a:rPr lang="fr-FR" sz="1400" dirty="0">
                <a:solidFill>
                  <a:srgbClr val="3E56A3"/>
                </a:solidFill>
              </a:rPr>
              <a:t>de formations suivies par les </a:t>
            </a:r>
            <a:r>
              <a:rPr lang="fr-FR" sz="1400" dirty="0" smtClean="0">
                <a:solidFill>
                  <a:srgbClr val="3E56A3"/>
                </a:solidFill>
              </a:rPr>
              <a:t>seniors</a:t>
            </a:r>
            <a:endParaRPr lang="fr-FR" sz="1400" dirty="0">
              <a:solidFill>
                <a:srgbClr val="3E56A3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3E56A3"/>
                </a:solidFill>
                <a:latin typeface="Marianne" panose="02000000000000000000" pitchFamily="2" charset="0"/>
              </a:rPr>
              <a:t>Au niveau du bien-être au travail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1400" dirty="0">
                <a:solidFill>
                  <a:srgbClr val="3E56A3"/>
                </a:solidFill>
              </a:rPr>
              <a:t>Bore-out - Perte d’engagement et de sentiment d’utilité au travail - Perte d’épanouissement professionnel - Souffrance au travail</a:t>
            </a:r>
          </a:p>
        </p:txBody>
      </p:sp>
    </p:spTree>
    <p:extLst>
      <p:ext uri="{BB962C8B-B14F-4D97-AF65-F5344CB8AC3E}">
        <p14:creationId xmlns:p14="http://schemas.microsoft.com/office/powerpoint/2010/main" val="24506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F5063F62-B95E-1145-8ACA-DC66F02F8C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398E368-8E65-8A47-80D3-61DD1084A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45E5886-1532-6049-A899-AC927241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Secrétariat </a:t>
            </a:r>
            <a:r>
              <a:rPr lang="fr-FR" dirty="0" smtClean="0"/>
              <a:t>général</a:t>
            </a:r>
          </a:p>
          <a:p>
            <a:r>
              <a:rPr lang="fr-FR" dirty="0" smtClean="0"/>
              <a:t>SRH-1B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4285" y="1805791"/>
            <a:ext cx="83844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rgbClr val="3E56A3"/>
                </a:solidFill>
                <a:latin typeface="Marianne" panose="02000000000000000000" pitchFamily="2" charset="0"/>
              </a:rPr>
              <a:t>Favoriser </a:t>
            </a:r>
            <a:r>
              <a:rPr lang="fr-FR" dirty="0">
                <a:solidFill>
                  <a:srgbClr val="F5835F"/>
                </a:solidFill>
                <a:latin typeface="Marianne" panose="02000000000000000000" pitchFamily="2" charset="0"/>
              </a:rPr>
              <a:t>l’employabilité</a:t>
            </a:r>
            <a:r>
              <a:rPr lang="fr-FR" dirty="0">
                <a:solidFill>
                  <a:srgbClr val="3E56A3"/>
                </a:solidFill>
                <a:latin typeface="Marianne" panose="02000000000000000000" pitchFamily="2" charset="0"/>
              </a:rPr>
              <a:t> des </a:t>
            </a:r>
            <a:r>
              <a:rPr lang="fr-FR" dirty="0" smtClean="0">
                <a:solidFill>
                  <a:srgbClr val="3E56A3"/>
                </a:solidFill>
                <a:latin typeface="Marianne" panose="02000000000000000000" pitchFamily="2" charset="0"/>
              </a:rPr>
              <a:t>seniors, qui représentent près de la moitié des effectifs du MEF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solidFill>
                  <a:srgbClr val="3E56A3"/>
                </a:solidFill>
                <a:latin typeface="Marianne" panose="02000000000000000000" pitchFamily="2" charset="0"/>
              </a:rPr>
              <a:t>Prémunir </a:t>
            </a:r>
            <a:r>
              <a:rPr lang="fr-FR" dirty="0">
                <a:solidFill>
                  <a:srgbClr val="3E56A3"/>
                </a:solidFill>
                <a:latin typeface="Marianne" panose="02000000000000000000" pitchFamily="2" charset="0"/>
              </a:rPr>
              <a:t>l’administration contre le </a:t>
            </a:r>
            <a:r>
              <a:rPr lang="fr-FR" dirty="0">
                <a:solidFill>
                  <a:srgbClr val="F5835F"/>
                </a:solidFill>
                <a:latin typeface="Marianne" panose="02000000000000000000" pitchFamily="2" charset="0"/>
              </a:rPr>
              <a:t>risque de déperdition de </a:t>
            </a:r>
            <a:r>
              <a:rPr lang="fr-FR" dirty="0" smtClean="0">
                <a:solidFill>
                  <a:srgbClr val="F5835F"/>
                </a:solidFill>
                <a:latin typeface="Marianne" panose="02000000000000000000" pitchFamily="2" charset="0"/>
              </a:rPr>
              <a:t>compétences</a:t>
            </a:r>
            <a:r>
              <a:rPr lang="fr-FR" dirty="0" smtClean="0">
                <a:solidFill>
                  <a:srgbClr val="3E56A3"/>
                </a:solidFill>
                <a:latin typeface="Marianne" panose="02000000000000000000" pitchFamily="2" charset="0"/>
              </a:rPr>
              <a:t>, dans le cadre des prochains départs en retraite massifs dans les années à venir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solidFill>
                  <a:srgbClr val="3E56A3"/>
                </a:solidFill>
                <a:latin typeface="Marianne" panose="02000000000000000000" pitchFamily="2" charset="0"/>
              </a:rPr>
              <a:t>Recueillir les </a:t>
            </a:r>
            <a:r>
              <a:rPr lang="fr-FR" dirty="0">
                <a:solidFill>
                  <a:srgbClr val="F5835F"/>
                </a:solidFill>
                <a:latin typeface="Marianne" panose="02000000000000000000" pitchFamily="2" charset="0"/>
              </a:rPr>
              <a:t>attentes et besoins </a:t>
            </a:r>
            <a:r>
              <a:rPr lang="fr-FR" dirty="0">
                <a:solidFill>
                  <a:srgbClr val="3E56A3"/>
                </a:solidFill>
                <a:latin typeface="Marianne" panose="02000000000000000000" pitchFamily="2" charset="0"/>
              </a:rPr>
              <a:t>des </a:t>
            </a:r>
            <a:r>
              <a:rPr lang="fr-FR" dirty="0" smtClean="0">
                <a:solidFill>
                  <a:srgbClr val="3E56A3"/>
                </a:solidFill>
                <a:latin typeface="Marianne" panose="02000000000000000000" pitchFamily="2" charset="0"/>
              </a:rPr>
              <a:t>seniors (</a:t>
            </a:r>
            <a:r>
              <a:rPr lang="fr-FR" dirty="0" err="1" smtClean="0">
                <a:solidFill>
                  <a:srgbClr val="3E56A3"/>
                </a:solidFill>
                <a:latin typeface="Marianne" panose="02000000000000000000" pitchFamily="2" charset="0"/>
              </a:rPr>
              <a:t>co</a:t>
            </a:r>
            <a:r>
              <a:rPr lang="fr-FR" dirty="0" smtClean="0">
                <a:solidFill>
                  <a:srgbClr val="3E56A3"/>
                </a:solidFill>
                <a:latin typeface="Marianne" panose="02000000000000000000" pitchFamily="2" charset="0"/>
              </a:rPr>
              <a:t>-construction de manière ludique par un panel d’agents sur la base du volontariat</a:t>
            </a:r>
            <a:r>
              <a:rPr lang="fr-FR" dirty="0" smtClean="0">
                <a:solidFill>
                  <a:srgbClr val="3E56A3"/>
                </a:solidFill>
                <a:latin typeface="Marianne" panose="02000000000000000000" pitchFamily="2" charset="0"/>
              </a:rPr>
              <a:t>)</a:t>
            </a:r>
            <a:endParaRPr lang="fr-FR" dirty="0">
              <a:solidFill>
                <a:srgbClr val="3E56A3"/>
              </a:solidFill>
              <a:latin typeface="Marianne" panose="02000000000000000000" pitchFamily="2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="" xmlns:a16="http://schemas.microsoft.com/office/drawing/2014/main" id="{9C1713B6-ED6D-1E44-8A89-DFAA6E21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85" y="1086862"/>
            <a:ext cx="8419714" cy="620792"/>
          </a:xfrm>
        </p:spPr>
        <p:txBody>
          <a:bodyPr>
            <a:noAutofit/>
          </a:bodyPr>
          <a:lstStyle/>
          <a:p>
            <a:pPr marL="0" indent="0" defTabSz="0">
              <a:lnSpc>
                <a:spcPct val="100000"/>
              </a:lnSpc>
              <a:buNone/>
            </a:pPr>
            <a:r>
              <a:rPr lang="fr-FR" sz="2800" dirty="0" smtClean="0"/>
              <a:t>2. Objectifs poursuivis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109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F5063F62-B95E-1145-8ACA-DC66F02F8C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398E368-8E65-8A47-80D3-61DD1084A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45E5886-1532-6049-A899-AC927241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Secrétariat </a:t>
            </a:r>
            <a:r>
              <a:rPr lang="fr-FR" dirty="0" smtClean="0"/>
              <a:t>général</a:t>
            </a:r>
          </a:p>
          <a:p>
            <a:r>
              <a:rPr lang="fr-FR" dirty="0" smtClean="0"/>
              <a:t>SRH-1B</a:t>
            </a:r>
            <a:endParaRPr lang="fr-FR" dirty="0"/>
          </a:p>
        </p:txBody>
      </p:sp>
      <p:sp>
        <p:nvSpPr>
          <p:cNvPr id="7" name="Titre 2">
            <a:extLst>
              <a:ext uri="{FF2B5EF4-FFF2-40B4-BE49-F238E27FC236}">
                <a16:creationId xmlns="" xmlns:a16="http://schemas.microsoft.com/office/drawing/2014/main" id="{9C1713B6-ED6D-1E44-8A89-DFAA6E21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85" y="771550"/>
            <a:ext cx="8419714" cy="620792"/>
          </a:xfrm>
        </p:spPr>
        <p:txBody>
          <a:bodyPr>
            <a:noAutofit/>
          </a:bodyPr>
          <a:lstStyle/>
          <a:p>
            <a:pPr marL="0" indent="0" algn="ctr" defTabSz="0">
              <a:lnSpc>
                <a:spcPct val="100000"/>
              </a:lnSpc>
              <a:buNone/>
            </a:pPr>
            <a:r>
              <a:rPr lang="fr-FR" sz="2800" dirty="0" smtClean="0"/>
              <a:t>Le </a:t>
            </a:r>
            <a:r>
              <a:rPr lang="fr-FR" sz="2800" dirty="0" smtClean="0"/>
              <a:t>projet </a:t>
            </a:r>
            <a:r>
              <a:rPr lang="fr-FR" sz="2800" dirty="0" smtClean="0"/>
              <a:t>seniors</a:t>
            </a:r>
            <a:endParaRPr lang="fr-FR" sz="28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40346"/>
              </p:ext>
            </p:extLst>
          </p:nvPr>
        </p:nvGraphicFramePr>
        <p:xfrm>
          <a:off x="2142" y="1246925"/>
          <a:ext cx="914400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50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smtClean="0">
                          <a:solidFill>
                            <a:srgbClr val="F5835F"/>
                          </a:solidFill>
                          <a:latin typeface="Marianne" panose="02000000000000000000" pitchFamily="2" charset="0"/>
                        </a:rPr>
                        <a:t>C’est 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latin typeface="Marianne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smtClean="0">
                          <a:solidFill>
                            <a:srgbClr val="F5835F"/>
                          </a:solidFill>
                          <a:latin typeface="Marianne" panose="02000000000000000000" pitchFamily="2" charset="0"/>
                        </a:rPr>
                        <a:t>Ce n’</a:t>
                      </a:r>
                      <a:r>
                        <a:rPr lang="fr-FR" sz="2800" baseline="0" dirty="0" smtClean="0">
                          <a:solidFill>
                            <a:srgbClr val="F5835F"/>
                          </a:solidFill>
                          <a:latin typeface="Marianne" panose="02000000000000000000" pitchFamily="2" charset="0"/>
                        </a:rPr>
                        <a:t>est pas …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spc="-50" dirty="0" smtClean="0">
                          <a:solidFill>
                            <a:srgbClr val="3E56A3"/>
                          </a:solidFill>
                          <a:latin typeface="Marianne" panose="02000000000000000000" pitchFamily="2" charset="0"/>
                        </a:rPr>
                        <a:t>… un espace d’échanges et de dialogue</a:t>
                      </a:r>
                      <a:r>
                        <a:rPr lang="fr-FR" sz="1600" spc="-50" baseline="0" dirty="0" smtClean="0">
                          <a:solidFill>
                            <a:srgbClr val="3E56A3"/>
                          </a:solidFill>
                          <a:latin typeface="Marianne" panose="02000000000000000000" pitchFamily="2" charset="0"/>
                        </a:rPr>
                        <a:t> entre pairs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3E56A3"/>
                          </a:solidFill>
                        </a:rPr>
                        <a:t>… un</a:t>
                      </a:r>
                      <a:r>
                        <a:rPr lang="fr-FR" sz="1600" baseline="0" dirty="0" smtClean="0">
                          <a:solidFill>
                            <a:srgbClr val="3E56A3"/>
                          </a:solidFill>
                        </a:rPr>
                        <a:t> plan seniors</a:t>
                      </a:r>
                    </a:p>
                    <a:p>
                      <a:pPr algn="ctr"/>
                      <a:endParaRPr lang="fr-FR" sz="1600" dirty="0">
                        <a:latin typeface="Marianne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3E56A3"/>
                          </a:solidFill>
                        </a:rPr>
                        <a:t>… </a:t>
                      </a:r>
                      <a:r>
                        <a:rPr lang="fr-FR" sz="1600" baseline="0" dirty="0" smtClean="0">
                          <a:solidFill>
                            <a:srgbClr val="3E56A3"/>
                          </a:solidFill>
                        </a:rPr>
                        <a:t>regrouper et </a:t>
                      </a:r>
                      <a:r>
                        <a:rPr lang="fr-FR" sz="1600" baseline="0" dirty="0" smtClean="0">
                          <a:solidFill>
                            <a:srgbClr val="3E56A3"/>
                          </a:solidFill>
                        </a:rPr>
                        <a:t>mutualiser </a:t>
                      </a:r>
                      <a:r>
                        <a:rPr lang="fr-FR" sz="1600" baseline="0" dirty="0" smtClean="0">
                          <a:solidFill>
                            <a:srgbClr val="3E56A3"/>
                          </a:solidFill>
                        </a:rPr>
                        <a:t>l’offre de </a:t>
                      </a:r>
                      <a:r>
                        <a:rPr lang="fr-FR" sz="1600" baseline="0" dirty="0" smtClean="0">
                          <a:solidFill>
                            <a:srgbClr val="3E56A3"/>
                          </a:solidFill>
                        </a:rPr>
                        <a:t>dispositifs d’évolution professionnelle existants</a:t>
                      </a:r>
                      <a:endParaRPr lang="fr-FR" sz="1600" dirty="0">
                        <a:latin typeface="Marianne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3E56A3"/>
                          </a:solidFill>
                        </a:rPr>
                        <a:t>… une remise</a:t>
                      </a:r>
                      <a:r>
                        <a:rPr lang="fr-FR" sz="1600" baseline="0" dirty="0" smtClean="0">
                          <a:solidFill>
                            <a:srgbClr val="3E56A3"/>
                          </a:solidFill>
                        </a:rPr>
                        <a:t> en cause des dispositifs </a:t>
                      </a:r>
                      <a:r>
                        <a:rPr lang="fr-FR" sz="1600" baseline="0" dirty="0" smtClean="0">
                          <a:solidFill>
                            <a:srgbClr val="3E56A3"/>
                          </a:solidFill>
                        </a:rPr>
                        <a:t>d’évolution professionnelle existants </a:t>
                      </a:r>
                      <a:endParaRPr lang="fr-FR" sz="1600" baseline="0" dirty="0" smtClean="0">
                        <a:solidFill>
                          <a:srgbClr val="3E56A3"/>
                        </a:solidFill>
                      </a:endParaRPr>
                    </a:p>
                    <a:p>
                      <a:pPr algn="ctr"/>
                      <a:endParaRPr lang="fr-FR" sz="1600" dirty="0">
                        <a:latin typeface="Marianne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3E56A3"/>
                          </a:solidFill>
                        </a:rPr>
                        <a:t>… destiné à répondre à leurs attentes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 smtClean="0">
                          <a:solidFill>
                            <a:srgbClr val="3E56A3"/>
                          </a:solidFill>
                        </a:rPr>
                        <a:t>… un plan d’accompagnement à </a:t>
                      </a:r>
                      <a:r>
                        <a:rPr lang="fr-FR" sz="1600" baseline="0" dirty="0" smtClean="0">
                          <a:solidFill>
                            <a:srgbClr val="3E56A3"/>
                          </a:solidFill>
                        </a:rPr>
                        <a:t>la </a:t>
                      </a:r>
                      <a:r>
                        <a:rPr lang="fr-FR" sz="1600" baseline="0" dirty="0" smtClean="0">
                          <a:solidFill>
                            <a:srgbClr val="3E56A3"/>
                          </a:solidFill>
                        </a:rPr>
                        <a:t>retraite </a:t>
                      </a:r>
                    </a:p>
                    <a:p>
                      <a:pPr algn="ctr"/>
                      <a:endParaRPr lang="fr-FR" sz="1600" dirty="0">
                        <a:latin typeface="Marianne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3E56A3"/>
                          </a:solidFill>
                        </a:rPr>
                        <a:t>… un espace de reconnaissance et de valorisation de</a:t>
                      </a:r>
                      <a:r>
                        <a:rPr lang="fr-FR" sz="1600" baseline="0" dirty="0" smtClean="0">
                          <a:solidFill>
                            <a:srgbClr val="3E56A3"/>
                          </a:solidFill>
                        </a:rPr>
                        <a:t> leurs talents</a:t>
                      </a:r>
                      <a:endParaRPr lang="fr-FR" sz="1600" dirty="0" smtClean="0">
                        <a:solidFill>
                          <a:srgbClr val="3E56A3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 smtClean="0">
                          <a:solidFill>
                            <a:srgbClr val="3E56A3"/>
                          </a:solidFill>
                        </a:rPr>
                        <a:t>… un outil de non-discrimination</a:t>
                      </a:r>
                      <a:endParaRPr lang="fr-FR" sz="1600" dirty="0" smtClean="0">
                        <a:solidFill>
                          <a:srgbClr val="3E56A3"/>
                        </a:solidFill>
                      </a:endParaRPr>
                    </a:p>
                    <a:p>
                      <a:pPr algn="ctr"/>
                      <a:endParaRPr lang="fr-FR" sz="1600" dirty="0">
                        <a:latin typeface="Marianne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sz="1600" dirty="0">
                        <a:latin typeface="Marianne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Marianne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3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3. </a:t>
            </a:r>
            <a:r>
              <a:rPr lang="fr-FR" dirty="0" smtClean="0"/>
              <a:t>Présentation de la plateforme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Secrétariat général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4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340" y="1964615"/>
            <a:ext cx="454539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Seniors, votre expérience nous intéresse !</a:t>
            </a:r>
          </a:p>
          <a:p>
            <a:r>
              <a:rPr lang="fr-FR" sz="1100" dirty="0" err="1"/>
              <a:t>Lorem</a:t>
            </a:r>
            <a:r>
              <a:rPr lang="fr-FR" sz="1100" dirty="0"/>
              <a:t> </a:t>
            </a:r>
            <a:r>
              <a:rPr lang="fr-FR" sz="1100" dirty="0" err="1"/>
              <a:t>ipsum</a:t>
            </a:r>
            <a:r>
              <a:rPr lang="fr-FR" sz="1100" dirty="0"/>
              <a:t> </a:t>
            </a:r>
            <a:r>
              <a:rPr lang="fr-FR" sz="1100" dirty="0" err="1"/>
              <a:t>dolor</a:t>
            </a:r>
            <a:r>
              <a:rPr lang="fr-FR" sz="1100" dirty="0"/>
              <a:t> </a:t>
            </a:r>
            <a:r>
              <a:rPr lang="fr-FR" sz="1100" dirty="0" err="1"/>
              <a:t>sit</a:t>
            </a:r>
            <a:r>
              <a:rPr lang="fr-FR" sz="1100" dirty="0"/>
              <a:t> </a:t>
            </a:r>
            <a:r>
              <a:rPr lang="fr-FR" sz="1100" dirty="0" err="1"/>
              <a:t>amet</a:t>
            </a:r>
            <a:r>
              <a:rPr lang="fr-FR" sz="1100" dirty="0"/>
              <a:t>, </a:t>
            </a:r>
            <a:r>
              <a:rPr lang="fr-FR" sz="1100" dirty="0" err="1"/>
              <a:t>consectetur</a:t>
            </a:r>
            <a:r>
              <a:rPr lang="fr-FR" sz="1100" dirty="0"/>
              <a:t> </a:t>
            </a:r>
            <a:r>
              <a:rPr lang="fr-FR" sz="1100" dirty="0" err="1"/>
              <a:t>adipiscing</a:t>
            </a:r>
            <a:r>
              <a:rPr lang="fr-FR" sz="1100" dirty="0"/>
              <a:t> </a:t>
            </a:r>
            <a:r>
              <a:rPr lang="fr-FR" sz="1100" dirty="0" err="1"/>
              <a:t>elit</a:t>
            </a:r>
            <a:r>
              <a:rPr lang="fr-FR" sz="1100" dirty="0"/>
              <a:t>, </a:t>
            </a:r>
            <a:r>
              <a:rPr lang="fr-FR" sz="1100" dirty="0" err="1"/>
              <a:t>sed</a:t>
            </a:r>
            <a:r>
              <a:rPr lang="fr-FR" sz="1100" dirty="0"/>
              <a:t> do </a:t>
            </a:r>
            <a:r>
              <a:rPr lang="fr-FR" sz="1100" dirty="0" err="1"/>
              <a:t>eiusmod</a:t>
            </a:r>
            <a:r>
              <a:rPr lang="fr-FR" sz="1100" dirty="0"/>
              <a:t> </a:t>
            </a:r>
            <a:r>
              <a:rPr lang="fr-FR" sz="1100" dirty="0" err="1"/>
              <a:t>tempor</a:t>
            </a:r>
            <a:r>
              <a:rPr lang="fr-FR" sz="1100" dirty="0"/>
              <a:t> </a:t>
            </a:r>
            <a:r>
              <a:rPr lang="fr-FR" sz="1100" dirty="0" err="1"/>
              <a:t>incididunt</a:t>
            </a:r>
            <a:r>
              <a:rPr lang="fr-FR" sz="1100" dirty="0"/>
              <a:t> ut </a:t>
            </a:r>
            <a:r>
              <a:rPr lang="fr-FR" sz="1100" dirty="0" err="1"/>
              <a:t>labore</a:t>
            </a:r>
            <a:r>
              <a:rPr lang="fr-FR" sz="1100" dirty="0"/>
              <a:t> et </a:t>
            </a:r>
            <a:r>
              <a:rPr lang="fr-FR" sz="1100" dirty="0" err="1"/>
              <a:t>dolore</a:t>
            </a:r>
            <a:r>
              <a:rPr lang="fr-FR" sz="1100" dirty="0"/>
              <a:t> magna </a:t>
            </a:r>
            <a:r>
              <a:rPr lang="fr-FR" sz="1100" dirty="0" err="1"/>
              <a:t>aliqua</a:t>
            </a:r>
            <a:r>
              <a:rPr lang="fr-FR" sz="1100" dirty="0"/>
              <a:t>. Ut </a:t>
            </a:r>
            <a:r>
              <a:rPr lang="fr-FR" sz="1100" dirty="0" err="1"/>
              <a:t>enim</a:t>
            </a:r>
            <a:r>
              <a:rPr lang="fr-FR" sz="1100" dirty="0"/>
              <a:t> ad </a:t>
            </a:r>
            <a:r>
              <a:rPr lang="fr-FR" sz="1100" dirty="0" err="1"/>
              <a:t>minim</a:t>
            </a:r>
            <a:r>
              <a:rPr lang="fr-FR" sz="1100" dirty="0"/>
              <a:t> </a:t>
            </a:r>
            <a:r>
              <a:rPr lang="fr-FR" sz="1100" dirty="0" err="1"/>
              <a:t>veniam</a:t>
            </a:r>
            <a:r>
              <a:rPr lang="fr-FR" sz="1100" dirty="0"/>
              <a:t>, </a:t>
            </a:r>
            <a:r>
              <a:rPr lang="fr-FR" sz="1100" dirty="0" err="1"/>
              <a:t>quis</a:t>
            </a:r>
            <a:r>
              <a:rPr lang="fr-FR" sz="1100" dirty="0"/>
              <a:t> </a:t>
            </a:r>
            <a:r>
              <a:rPr lang="fr-FR" sz="1100" dirty="0" err="1"/>
              <a:t>nostrud</a:t>
            </a:r>
            <a:r>
              <a:rPr lang="fr-FR" sz="1100" dirty="0"/>
              <a:t> </a:t>
            </a:r>
            <a:r>
              <a:rPr lang="fr-FR" sz="1100" dirty="0" err="1"/>
              <a:t>exercitation</a:t>
            </a:r>
            <a:r>
              <a:rPr lang="fr-FR" sz="1100" dirty="0"/>
              <a:t> </a:t>
            </a:r>
            <a:r>
              <a:rPr lang="fr-FR" sz="1100" dirty="0" err="1"/>
              <a:t>ullamco</a:t>
            </a:r>
            <a:r>
              <a:rPr lang="fr-FR" sz="1100" dirty="0"/>
              <a:t> </a:t>
            </a:r>
            <a:r>
              <a:rPr lang="fr-FR" sz="1100" dirty="0" err="1"/>
              <a:t>laboris</a:t>
            </a:r>
            <a:r>
              <a:rPr lang="fr-FR" sz="1100" dirty="0"/>
              <a:t> </a:t>
            </a:r>
            <a:r>
              <a:rPr lang="fr-FR" sz="1100" dirty="0" err="1"/>
              <a:t>nisi</a:t>
            </a:r>
            <a:r>
              <a:rPr lang="fr-FR" sz="1100" dirty="0"/>
              <a:t> ut </a:t>
            </a:r>
            <a:r>
              <a:rPr lang="fr-FR" sz="1100" dirty="0" err="1"/>
              <a:t>aliquip</a:t>
            </a:r>
            <a:r>
              <a:rPr lang="fr-FR" sz="1100" dirty="0"/>
              <a:t> ex </a:t>
            </a:r>
            <a:r>
              <a:rPr lang="fr-FR" sz="1100" dirty="0" err="1"/>
              <a:t>ea</a:t>
            </a:r>
            <a:r>
              <a:rPr lang="fr-FR" sz="1100" dirty="0"/>
              <a:t> </a:t>
            </a:r>
            <a:r>
              <a:rPr lang="fr-FR" sz="1100" dirty="0" err="1"/>
              <a:t>commodo</a:t>
            </a:r>
            <a:r>
              <a:rPr lang="fr-FR" sz="1100" dirty="0"/>
              <a:t> </a:t>
            </a:r>
            <a:r>
              <a:rPr lang="fr-FR" sz="1100" dirty="0" err="1"/>
              <a:t>consequat</a:t>
            </a:r>
            <a:r>
              <a:rPr lang="fr-FR" sz="1100" dirty="0"/>
              <a:t>. Duis </a:t>
            </a:r>
            <a:r>
              <a:rPr lang="fr-FR" sz="1100" dirty="0" err="1"/>
              <a:t>aute</a:t>
            </a:r>
            <a:r>
              <a:rPr lang="fr-FR" sz="1100" dirty="0"/>
              <a:t> </a:t>
            </a:r>
            <a:r>
              <a:rPr lang="fr-FR" sz="1100" dirty="0" err="1"/>
              <a:t>irure</a:t>
            </a:r>
            <a:r>
              <a:rPr lang="fr-FR" sz="1100" dirty="0"/>
              <a:t> </a:t>
            </a:r>
            <a:r>
              <a:rPr lang="fr-FR" sz="1100" dirty="0" err="1"/>
              <a:t>dolor</a:t>
            </a:r>
            <a:r>
              <a:rPr lang="fr-FR" sz="1100" dirty="0"/>
              <a:t> in </a:t>
            </a:r>
            <a:r>
              <a:rPr lang="fr-FR" sz="1100" dirty="0" err="1"/>
              <a:t>reprehenderit</a:t>
            </a:r>
            <a:r>
              <a:rPr lang="fr-FR" sz="1100" dirty="0"/>
              <a:t> in </a:t>
            </a:r>
            <a:r>
              <a:rPr lang="fr-FR" sz="1100" dirty="0" err="1"/>
              <a:t>voluptate</a:t>
            </a:r>
            <a:r>
              <a:rPr lang="fr-FR" sz="1100" dirty="0"/>
              <a:t> </a:t>
            </a:r>
            <a:r>
              <a:rPr lang="fr-FR" sz="1100" dirty="0" err="1"/>
              <a:t>velit</a:t>
            </a:r>
            <a:r>
              <a:rPr lang="fr-FR" sz="1100" dirty="0"/>
              <a:t> esse </a:t>
            </a:r>
            <a:r>
              <a:rPr lang="fr-FR" sz="1100" dirty="0" err="1"/>
              <a:t>cillum</a:t>
            </a:r>
            <a:r>
              <a:rPr lang="fr-FR" sz="1100" dirty="0"/>
              <a:t> </a:t>
            </a:r>
            <a:r>
              <a:rPr lang="fr-FR" sz="1100" dirty="0" err="1"/>
              <a:t>dolore</a:t>
            </a:r>
            <a:r>
              <a:rPr lang="fr-FR" sz="1100" dirty="0"/>
              <a:t> eu </a:t>
            </a:r>
            <a:r>
              <a:rPr lang="fr-FR" sz="1100" dirty="0" err="1"/>
              <a:t>fugiat</a:t>
            </a:r>
            <a:r>
              <a:rPr lang="fr-FR" sz="1100" dirty="0"/>
              <a:t> </a:t>
            </a:r>
            <a:r>
              <a:rPr lang="fr-FR" sz="1100" dirty="0" err="1"/>
              <a:t>nulla</a:t>
            </a:r>
            <a:r>
              <a:rPr lang="fr-FR" sz="1100" dirty="0"/>
              <a:t> </a:t>
            </a:r>
            <a:r>
              <a:rPr lang="fr-FR" sz="1100" dirty="0" err="1"/>
              <a:t>pariatur</a:t>
            </a:r>
            <a:r>
              <a:rPr lang="fr-FR" sz="1100" dirty="0"/>
              <a:t>. </a:t>
            </a:r>
            <a:r>
              <a:rPr lang="fr-FR" sz="1100" dirty="0" err="1"/>
              <a:t>Excepteur</a:t>
            </a:r>
            <a:r>
              <a:rPr lang="fr-FR" sz="1100" dirty="0"/>
              <a:t> </a:t>
            </a:r>
            <a:r>
              <a:rPr lang="fr-FR" sz="1100" dirty="0" err="1"/>
              <a:t>sint</a:t>
            </a:r>
            <a:r>
              <a:rPr lang="fr-FR" sz="1100" dirty="0"/>
              <a:t> </a:t>
            </a:r>
            <a:r>
              <a:rPr lang="fr-FR" sz="1100" dirty="0" err="1"/>
              <a:t>occaecat</a:t>
            </a:r>
            <a:r>
              <a:rPr lang="fr-FR" sz="1100" dirty="0"/>
              <a:t> </a:t>
            </a:r>
            <a:r>
              <a:rPr lang="fr-FR" sz="1100" dirty="0" err="1"/>
              <a:t>cupidatat</a:t>
            </a:r>
            <a:r>
              <a:rPr lang="fr-FR" sz="1100" dirty="0"/>
              <a:t> non </a:t>
            </a:r>
            <a:r>
              <a:rPr lang="fr-FR" sz="1100" dirty="0" err="1"/>
              <a:t>proident</a:t>
            </a:r>
            <a:r>
              <a:rPr lang="fr-FR" sz="1100" dirty="0"/>
              <a:t>, </a:t>
            </a:r>
            <a:r>
              <a:rPr lang="fr-FR" sz="1100" dirty="0" err="1"/>
              <a:t>sunt</a:t>
            </a:r>
            <a:r>
              <a:rPr lang="fr-FR" sz="1100" dirty="0"/>
              <a:t> in culpa qui officia </a:t>
            </a:r>
            <a:r>
              <a:rPr lang="fr-FR" sz="1100" dirty="0" err="1"/>
              <a:t>deserunt</a:t>
            </a:r>
            <a:r>
              <a:rPr lang="fr-FR" sz="1100" dirty="0"/>
              <a:t> mollit </a:t>
            </a:r>
            <a:r>
              <a:rPr lang="fr-FR" sz="1100" dirty="0" err="1"/>
              <a:t>anim</a:t>
            </a:r>
            <a:r>
              <a:rPr lang="fr-FR" sz="1100" dirty="0"/>
              <a:t> id est </a:t>
            </a:r>
            <a:r>
              <a:rPr lang="fr-FR" sz="1100" dirty="0" err="1"/>
              <a:t>laborum</a:t>
            </a:r>
            <a:r>
              <a:rPr lang="fr-FR" sz="1100" dirty="0"/>
              <a:t>.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Secrétariat général</a:t>
            </a:r>
          </a:p>
          <a:p>
            <a:r>
              <a:rPr lang="fr-FR" dirty="0" smtClean="0"/>
              <a:t>SRH-1B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40" y="193179"/>
            <a:ext cx="4176464" cy="13748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ZoneTexte 8"/>
          <p:cNvSpPr txBox="1"/>
          <p:nvPr/>
        </p:nvSpPr>
        <p:spPr>
          <a:xfrm>
            <a:off x="3864531" y="483518"/>
            <a:ext cx="25796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Marianne" panose="02000000000000000000" pitchFamily="2" charset="0"/>
              </a:rPr>
              <a:t>Seniorsdesfinances.gouv.fr</a:t>
            </a:r>
            <a:endParaRPr lang="fr-FR" sz="1400" b="1" dirty="0">
              <a:latin typeface="Marianne" panose="0200000000000000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79472" y="1304790"/>
            <a:ext cx="756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b="1" spc="-50" dirty="0" smtClean="0">
                <a:latin typeface="Marianne" panose="02000000000000000000" pitchFamily="2" charset="0"/>
              </a:rPr>
              <a:t>Actualités</a:t>
            </a:r>
            <a:endParaRPr lang="fr-FR" sz="900" b="1" spc="-50" dirty="0">
              <a:latin typeface="Marianne" panose="02000000000000000000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87796" y="1302596"/>
            <a:ext cx="690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spc="-50" dirty="0" smtClean="0">
                <a:latin typeface="Marianne" panose="02000000000000000000" pitchFamily="2" charset="0"/>
              </a:rPr>
              <a:t>Offre de </a:t>
            </a:r>
            <a:br>
              <a:rPr lang="fr-FR" sz="900" b="1" spc="-50" dirty="0" smtClean="0">
                <a:latin typeface="Marianne" panose="02000000000000000000" pitchFamily="2" charset="0"/>
              </a:rPr>
            </a:br>
            <a:r>
              <a:rPr lang="fr-FR" sz="900" b="1" spc="-50" dirty="0" smtClean="0">
                <a:latin typeface="Marianne" panose="02000000000000000000" pitchFamily="2" charset="0"/>
              </a:rPr>
              <a:t>services</a:t>
            </a:r>
            <a:endParaRPr lang="fr-FR" sz="900" b="1" spc="-50" dirty="0">
              <a:latin typeface="Marianne" panose="02000000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97324" y="1306728"/>
            <a:ext cx="953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spc="-50" dirty="0" smtClean="0">
                <a:latin typeface="Marianne" panose="02000000000000000000" pitchFamily="2" charset="0"/>
              </a:rPr>
              <a:t>Vos </a:t>
            </a:r>
            <a:br>
              <a:rPr lang="fr-FR" sz="900" b="1" spc="-50" dirty="0" smtClean="0">
                <a:latin typeface="Marianne" panose="02000000000000000000" pitchFamily="2" charset="0"/>
              </a:rPr>
            </a:br>
            <a:r>
              <a:rPr lang="fr-FR" sz="900" b="1" spc="-50" dirty="0" smtClean="0">
                <a:latin typeface="Marianne" panose="02000000000000000000" pitchFamily="2" charset="0"/>
              </a:rPr>
              <a:t>Compétences</a:t>
            </a:r>
            <a:endParaRPr lang="fr-FR" sz="900" b="1" spc="-50" dirty="0">
              <a:latin typeface="Marianne" panose="02000000000000000000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58756" y="1287522"/>
            <a:ext cx="934892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spc="-50" dirty="0" smtClean="0">
                <a:latin typeface="Marianne" panose="02000000000000000000" pitchFamily="2" charset="0"/>
              </a:rPr>
              <a:t>Les compétences recherchées</a:t>
            </a:r>
            <a:endParaRPr lang="fr-FR" sz="900" b="1" spc="-50" dirty="0">
              <a:latin typeface="Marianne" panose="02000000000000000000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89384" y="1301800"/>
            <a:ext cx="934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 b="1" spc="-50" dirty="0" smtClean="0">
                <a:latin typeface="Marianne" panose="02000000000000000000" pitchFamily="2" charset="0"/>
              </a:rPr>
              <a:t>Espace d’échanges</a:t>
            </a:r>
            <a:endParaRPr lang="fr-FR" sz="900" b="1" spc="-50" dirty="0">
              <a:latin typeface="Marianne" panose="02000000000000000000" pitchFamily="2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4" y="2707928"/>
            <a:ext cx="847725" cy="81915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53994" y="3498801"/>
            <a:ext cx="9534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spc="-50" dirty="0" smtClean="0">
                <a:latin typeface="Marianne" panose="02000000000000000000" pitchFamily="2" charset="0"/>
              </a:rPr>
              <a:t>Robot Flint</a:t>
            </a:r>
            <a:endParaRPr lang="fr-FR" sz="1200" b="1" spc="-50" dirty="0">
              <a:latin typeface="Marianne" panose="02000000000000000000" pitchFamily="2" charset="0"/>
            </a:endParaRPr>
          </a:p>
        </p:txBody>
      </p:sp>
      <p:cxnSp>
        <p:nvCxnSpPr>
          <p:cNvPr id="27" name="Connecteur en arc 26"/>
          <p:cNvCxnSpPr/>
          <p:nvPr/>
        </p:nvCxnSpPr>
        <p:spPr>
          <a:xfrm rot="5400000">
            <a:off x="2473178" y="1854878"/>
            <a:ext cx="1262124" cy="1043507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21AB88"/>
            </a:solidFill>
            <a:prstDash val="solid"/>
            <a:miter lim="800000"/>
          </a:ln>
          <a:effectLst/>
        </p:spPr>
      </p:cxnSp>
      <p:sp>
        <p:nvSpPr>
          <p:cNvPr id="31" name="ZoneTexte 30"/>
          <p:cNvSpPr txBox="1"/>
          <p:nvPr/>
        </p:nvSpPr>
        <p:spPr>
          <a:xfrm>
            <a:off x="1725022" y="3111579"/>
            <a:ext cx="176685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spc="-50" dirty="0" smtClean="0">
                <a:latin typeface="Marianne" panose="02000000000000000000" pitchFamily="2" charset="0"/>
              </a:rPr>
              <a:t>Compilation des dispositifs existants</a:t>
            </a:r>
          </a:p>
          <a:p>
            <a:pPr algn="ctr"/>
            <a:r>
              <a:rPr lang="fr-FR" sz="1200" b="1" spc="-50" dirty="0" smtClean="0">
                <a:latin typeface="Marianne" panose="02000000000000000000" pitchFamily="2" charset="0"/>
              </a:rPr>
              <a:t>(liens vers chaque dispositif, ou pages de présentation + modalités d’activation) </a:t>
            </a:r>
            <a:endParaRPr lang="fr-FR" sz="1200" b="1" spc="-50" dirty="0">
              <a:latin typeface="Marianne" panose="02000000000000000000" pitchFamily="2" charset="0"/>
            </a:endParaRPr>
          </a:p>
        </p:txBody>
      </p:sp>
      <p:cxnSp>
        <p:nvCxnSpPr>
          <p:cNvPr id="32" name="Connecteur en arc 31"/>
          <p:cNvCxnSpPr/>
          <p:nvPr/>
        </p:nvCxnSpPr>
        <p:spPr>
          <a:xfrm rot="10800000" flipV="1">
            <a:off x="836744" y="1568040"/>
            <a:ext cx="2188425" cy="1139888"/>
          </a:xfrm>
          <a:prstGeom prst="curvedConnector3">
            <a:avLst>
              <a:gd name="adj1" fmla="val 19359"/>
            </a:avLst>
          </a:prstGeom>
          <a:noFill/>
          <a:ln w="38100" cap="flat" cmpd="sng" algn="ctr">
            <a:solidFill>
              <a:srgbClr val="FF825B"/>
            </a:solidFill>
            <a:prstDash val="solid"/>
            <a:miter lim="800000"/>
          </a:ln>
          <a:effectLst/>
        </p:spPr>
      </p:cxnSp>
      <p:cxnSp>
        <p:nvCxnSpPr>
          <p:cNvPr id="38" name="Connecteur en arc 37"/>
          <p:cNvCxnSpPr/>
          <p:nvPr/>
        </p:nvCxnSpPr>
        <p:spPr>
          <a:xfrm rot="5400000">
            <a:off x="3839400" y="2270787"/>
            <a:ext cx="1059862" cy="9427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B64B5"/>
            </a:solidFill>
            <a:prstDash val="solid"/>
            <a:miter lim="800000"/>
          </a:ln>
          <a:effectLst/>
        </p:spPr>
      </p:cxnSp>
      <p:sp>
        <p:nvSpPr>
          <p:cNvPr id="41" name="ZoneTexte 40"/>
          <p:cNvSpPr txBox="1"/>
          <p:nvPr/>
        </p:nvSpPr>
        <p:spPr>
          <a:xfrm>
            <a:off x="3821440" y="2870830"/>
            <a:ext cx="112164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spc="-50" dirty="0" smtClean="0">
                <a:latin typeface="Marianne" panose="02000000000000000000" pitchFamily="2" charset="0"/>
              </a:rPr>
              <a:t>Outil de déclaration des compétences</a:t>
            </a:r>
          </a:p>
          <a:p>
            <a:pPr algn="ctr"/>
            <a:r>
              <a:rPr lang="fr-FR" sz="1200" b="1" spc="-50" dirty="0" smtClean="0">
                <a:latin typeface="Marianne" panose="02000000000000000000" pitchFamily="2" charset="0"/>
              </a:rPr>
              <a:t>(en lien avec les outils existants + saisie libre) </a:t>
            </a:r>
            <a:endParaRPr lang="fr-FR" sz="1200" b="1" spc="-50" dirty="0">
              <a:latin typeface="Marianne" panose="02000000000000000000" pitchFamily="2" charset="0"/>
            </a:endParaRPr>
          </a:p>
        </p:txBody>
      </p:sp>
      <p:cxnSp>
        <p:nvCxnSpPr>
          <p:cNvPr id="42" name="Connecteur en arc 41"/>
          <p:cNvCxnSpPr/>
          <p:nvPr/>
        </p:nvCxnSpPr>
        <p:spPr>
          <a:xfrm rot="16200000" flipH="1">
            <a:off x="4961187" y="1979783"/>
            <a:ext cx="1054297" cy="763036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44" name="ZoneTexte 43"/>
          <p:cNvSpPr txBox="1"/>
          <p:nvPr/>
        </p:nvSpPr>
        <p:spPr>
          <a:xfrm>
            <a:off x="5322560" y="2931790"/>
            <a:ext cx="1121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spc="-50" dirty="0" smtClean="0">
                <a:latin typeface="Marianne" panose="02000000000000000000" pitchFamily="2" charset="0"/>
              </a:rPr>
              <a:t>Espace de recherches de compétences / Offres de missions</a:t>
            </a:r>
            <a:endParaRPr lang="fr-FR" sz="1200" b="1" spc="-50" dirty="0">
              <a:latin typeface="Marianne" panose="02000000000000000000" pitchFamily="2" charset="0"/>
            </a:endParaRPr>
          </a:p>
        </p:txBody>
      </p:sp>
      <p:cxnSp>
        <p:nvCxnSpPr>
          <p:cNvPr id="45" name="Connecteur en arc 44"/>
          <p:cNvCxnSpPr>
            <a:endCxn id="56" idx="0"/>
          </p:cNvCxnSpPr>
          <p:nvPr/>
        </p:nvCxnSpPr>
        <p:spPr>
          <a:xfrm>
            <a:off x="6156176" y="1714472"/>
            <a:ext cx="1647204" cy="1212441"/>
          </a:xfrm>
          <a:prstGeom prst="curvedConnector2">
            <a:avLst/>
          </a:prstGeom>
          <a:noFill/>
          <a:ln w="38100" cap="flat" cmpd="sng" algn="ctr">
            <a:solidFill>
              <a:srgbClr val="FF825B"/>
            </a:solidFill>
            <a:prstDash val="solid"/>
            <a:miter lim="800000"/>
          </a:ln>
          <a:effectLst/>
        </p:spPr>
      </p:cxnSp>
      <p:sp>
        <p:nvSpPr>
          <p:cNvPr id="56" name="ZoneTexte 55"/>
          <p:cNvSpPr txBox="1"/>
          <p:nvPr/>
        </p:nvSpPr>
        <p:spPr>
          <a:xfrm>
            <a:off x="7242556" y="2926913"/>
            <a:ext cx="1121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spc="-50" dirty="0" smtClean="0">
                <a:latin typeface="Marianne" panose="02000000000000000000" pitchFamily="2" charset="0"/>
              </a:rPr>
              <a:t>Chat entre pairs</a:t>
            </a:r>
            <a:endParaRPr lang="fr-FR" sz="1200" b="1" spc="-50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animBg="1"/>
      <p:bldP spid="31" grpId="0" animBg="1"/>
      <p:bldP spid="41" grpId="0" animBg="1"/>
      <p:bldP spid="44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3899218" y="2770092"/>
            <a:ext cx="3825661" cy="1336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35813" y="2762935"/>
            <a:ext cx="3276591" cy="133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443918" y="1325087"/>
            <a:ext cx="3276591" cy="133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30315" y="1327433"/>
            <a:ext cx="3825661" cy="1336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Secrétariat général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675321" y="1570878"/>
            <a:ext cx="136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Les actualités en  continu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475656" y="433188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</a:rPr>
              <a:t>Texte explicatif du contenu de chaque rubrique</a:t>
            </a:r>
            <a:endParaRPr lang="fr-FR" sz="2000" dirty="0">
              <a:solidFill>
                <a:srgbClr val="FF6600"/>
              </a:solidFill>
            </a:endParaRPr>
          </a:p>
        </p:txBody>
      </p:sp>
      <p:cxnSp>
        <p:nvCxnSpPr>
          <p:cNvPr id="35" name="Connecteur droit avec flèche 11"/>
          <p:cNvCxnSpPr/>
          <p:nvPr/>
        </p:nvCxnSpPr>
        <p:spPr bwMode="auto">
          <a:xfrm rot="16200000" flipV="1">
            <a:off x="2841967" y="3831541"/>
            <a:ext cx="763187" cy="461645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avec flèche 11"/>
          <p:cNvCxnSpPr/>
          <p:nvPr/>
        </p:nvCxnSpPr>
        <p:spPr bwMode="auto">
          <a:xfrm rot="16200000" flipV="1">
            <a:off x="2516654" y="3191233"/>
            <a:ext cx="1985435" cy="520014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Connecteur droit avec flèche 11"/>
          <p:cNvCxnSpPr/>
          <p:nvPr/>
        </p:nvCxnSpPr>
        <p:spPr bwMode="auto">
          <a:xfrm flipV="1">
            <a:off x="5302939" y="3788694"/>
            <a:ext cx="1018064" cy="655263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ZoneTexte 38"/>
          <p:cNvSpPr txBox="1"/>
          <p:nvPr/>
        </p:nvSpPr>
        <p:spPr>
          <a:xfrm>
            <a:off x="1622385" y="834266"/>
            <a:ext cx="540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Seniors, </a:t>
            </a:r>
            <a:r>
              <a:rPr lang="fr-FR" dirty="0" smtClean="0">
                <a:latin typeface="Marianne" panose="02000000000000000000" pitchFamily="2" charset="0"/>
              </a:rPr>
              <a:t>votre expérience nous intéresse !</a:t>
            </a:r>
            <a:endParaRPr lang="fr-FR" dirty="0">
              <a:latin typeface="Marianne" panose="02000000000000000000" pitchFamily="2" charset="0"/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1" y="1556611"/>
            <a:ext cx="847725" cy="819150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6049101" y="1681795"/>
            <a:ext cx="136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L’offre de services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514" y="1572718"/>
            <a:ext cx="1159736" cy="829157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2339752" y="3095994"/>
            <a:ext cx="157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-20" dirty="0" smtClean="0">
                <a:latin typeface="Marianne" panose="02000000000000000000" pitchFamily="2" charset="0"/>
              </a:rPr>
              <a:t>Déclarer ses compétences</a:t>
            </a:r>
            <a:endParaRPr lang="fr-FR" sz="1600" spc="-20" dirty="0">
              <a:latin typeface="Marianne" panose="02000000000000000000" pitchFamily="2" charset="0"/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043767"/>
            <a:ext cx="1782713" cy="681447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5508104" y="299777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/>
            </a:lvl1pPr>
          </a:lstStyle>
          <a:p>
            <a:r>
              <a:rPr lang="fr-FR" dirty="0" smtClean="0">
                <a:latin typeface="Marianne" panose="02000000000000000000" pitchFamily="2" charset="0"/>
              </a:rPr>
              <a:t>Recherches </a:t>
            </a:r>
            <a:r>
              <a:rPr lang="fr-FR" dirty="0">
                <a:latin typeface="Marianne" panose="02000000000000000000" pitchFamily="2" charset="0"/>
              </a:rPr>
              <a:t>de compétences / Offres de missions</a:t>
            </a: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218" y="1321755"/>
            <a:ext cx="1189629" cy="785639"/>
          </a:xfrm>
          <a:prstGeom prst="rect">
            <a:avLst/>
          </a:prstGeom>
        </p:spPr>
      </p:pic>
      <p:cxnSp>
        <p:nvCxnSpPr>
          <p:cNvPr id="69" name="Connecteur droit avec flèche 11"/>
          <p:cNvCxnSpPr>
            <a:endCxn id="70" idx="2"/>
          </p:cNvCxnSpPr>
          <p:nvPr/>
        </p:nvCxnSpPr>
        <p:spPr bwMode="auto">
          <a:xfrm flipV="1">
            <a:off x="5827409" y="2513264"/>
            <a:ext cx="2633683" cy="191266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ZoneTexte 69"/>
          <p:cNvSpPr txBox="1"/>
          <p:nvPr/>
        </p:nvSpPr>
        <p:spPr>
          <a:xfrm>
            <a:off x="7778184" y="2174710"/>
            <a:ext cx="136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Chat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337852" y="5152"/>
            <a:ext cx="4109591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>Page d’accueil</a:t>
            </a:r>
            <a:r>
              <a:rPr lang="fr-FR" b="1" dirty="0" smtClean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/>
            </a:r>
            <a:br>
              <a:rPr lang="fr-FR" b="1" dirty="0" smtClean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</a:br>
            <a:r>
              <a:rPr lang="fr-FR" b="1" dirty="0" smtClean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>(clic sur l’onglet accueil)</a:t>
            </a:r>
            <a:endParaRPr lang="fr-FR" b="1" dirty="0">
              <a:solidFill>
                <a:srgbClr val="3E56A3"/>
              </a:solidFill>
              <a:latin typeface="Marianne" panose="02000000000000000000" pitchFamily="2" charset="0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67" y="3105385"/>
            <a:ext cx="1434715" cy="683309"/>
          </a:xfrm>
          <a:prstGeom prst="rect">
            <a:avLst/>
          </a:prstGeom>
        </p:spPr>
      </p:pic>
      <p:cxnSp>
        <p:nvCxnSpPr>
          <p:cNvPr id="33" name="Connecteur droit avec flèche 11"/>
          <p:cNvCxnSpPr>
            <a:endCxn id="44" idx="2"/>
          </p:cNvCxnSpPr>
          <p:nvPr/>
        </p:nvCxnSpPr>
        <p:spPr bwMode="auto">
          <a:xfrm rot="5400000" flipH="1" flipV="1">
            <a:off x="4638939" y="2318613"/>
            <a:ext cx="2145112" cy="2041027"/>
          </a:xfrm>
          <a:prstGeom prst="curvedConnector3">
            <a:avLst>
              <a:gd name="adj1" fmla="val 72049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711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3899218" y="2893610"/>
            <a:ext cx="3825661" cy="1336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35813" y="2886453"/>
            <a:ext cx="3276591" cy="133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443918" y="1448605"/>
            <a:ext cx="3280961" cy="133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30315" y="1450951"/>
            <a:ext cx="3825661" cy="1336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Secrétariat général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675321" y="1694396"/>
            <a:ext cx="136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Les actualités en  continu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483329" y="258783"/>
            <a:ext cx="41095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>Page d’accueil</a:t>
            </a:r>
            <a:endParaRPr lang="fr-FR" b="1" dirty="0">
              <a:solidFill>
                <a:srgbClr val="3E56A3"/>
              </a:solidFill>
              <a:latin typeface="Marianne" panose="02000000000000000000" pitchFamily="2" charset="0"/>
              <a:ea typeface="+mj-ea"/>
              <a:cs typeface="+mj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777220" y="978282"/>
            <a:ext cx="540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Seniors, votre expérience nous intéresse !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1" y="1680129"/>
            <a:ext cx="847725" cy="819150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6049101" y="1805313"/>
            <a:ext cx="136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L’offre de services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514" y="1696236"/>
            <a:ext cx="1159736" cy="829157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2339752" y="3219512"/>
            <a:ext cx="157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-20" dirty="0" smtClean="0">
                <a:latin typeface="Marianne" panose="02000000000000000000" pitchFamily="2" charset="0"/>
              </a:rPr>
              <a:t>Déclarer ses compétences</a:t>
            </a:r>
            <a:endParaRPr lang="fr-FR" sz="1600" spc="-20" dirty="0">
              <a:latin typeface="Marianne" panose="02000000000000000000" pitchFamily="2" charset="0"/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167285"/>
            <a:ext cx="1782713" cy="681447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5508104" y="312128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/>
            </a:lvl1pPr>
          </a:lstStyle>
          <a:p>
            <a:r>
              <a:rPr lang="fr-FR" dirty="0" smtClean="0">
                <a:latin typeface="Marianne" panose="02000000000000000000" pitchFamily="2" charset="0"/>
              </a:rPr>
              <a:t>Recherches </a:t>
            </a:r>
            <a:r>
              <a:rPr lang="fr-FR" dirty="0">
                <a:latin typeface="Marianne" panose="02000000000000000000" pitchFamily="2" charset="0"/>
              </a:rPr>
              <a:t>de compétences / Offres de missions</a:t>
            </a: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218" y="1445273"/>
            <a:ext cx="1189629" cy="785639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7778184" y="2298228"/>
            <a:ext cx="136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Chat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423688" y="1435434"/>
            <a:ext cx="3354496" cy="137401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33430" y="2869949"/>
            <a:ext cx="3354496" cy="137401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30" name="Connecteur droit avec flèche 11"/>
          <p:cNvCxnSpPr/>
          <p:nvPr/>
        </p:nvCxnSpPr>
        <p:spPr bwMode="auto">
          <a:xfrm rot="16200000" flipH="1">
            <a:off x="2223440" y="2656619"/>
            <a:ext cx="1810158" cy="1495482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ZoneTexte 30"/>
          <p:cNvSpPr txBox="1"/>
          <p:nvPr/>
        </p:nvSpPr>
        <p:spPr>
          <a:xfrm>
            <a:off x="3656043" y="4373111"/>
            <a:ext cx="440432" cy="430887"/>
          </a:xfrm>
          <a:prstGeom prst="rect">
            <a:avLst/>
          </a:prstGeom>
          <a:solidFill>
            <a:srgbClr val="0466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</a:rPr>
              <a:t>Clic sur</a:t>
            </a:r>
            <a:endParaRPr lang="fr-FR" sz="1100" b="1" dirty="0">
              <a:solidFill>
                <a:schemeClr val="bg1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67" y="3105385"/>
            <a:ext cx="1434715" cy="68330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3870795" y="2867244"/>
            <a:ext cx="3895606" cy="1374017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6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03/02/2023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Secrétariat général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919559" y="804648"/>
            <a:ext cx="3825661" cy="1336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064565" y="1048093"/>
            <a:ext cx="136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Marianne" panose="02000000000000000000" pitchFamily="2" charset="0"/>
              </a:rPr>
              <a:t>Les actualités en  continu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365" y="1033826"/>
            <a:ext cx="847725" cy="8191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126705" y="147699"/>
            <a:ext cx="41095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3E56A3"/>
                </a:solidFill>
                <a:latin typeface="Marianne" panose="02000000000000000000" pitchFamily="2" charset="0"/>
                <a:ea typeface="+mj-ea"/>
                <a:cs typeface="+mj-cs"/>
              </a:rPr>
              <a:t>Page d’actualités</a:t>
            </a:r>
            <a:endParaRPr lang="fr-FR" sz="3200" b="1" dirty="0">
              <a:solidFill>
                <a:srgbClr val="3E56A3"/>
              </a:solidFill>
              <a:latin typeface="Marianne" panose="02000000000000000000" pitchFamily="2" charset="0"/>
              <a:ea typeface="+mj-ea"/>
              <a:cs typeface="+mj-cs"/>
            </a:endParaRPr>
          </a:p>
        </p:txBody>
      </p:sp>
      <p:cxnSp>
        <p:nvCxnSpPr>
          <p:cNvPr id="15" name="Connecteur droit avec flèche 11"/>
          <p:cNvCxnSpPr/>
          <p:nvPr/>
        </p:nvCxnSpPr>
        <p:spPr bwMode="auto">
          <a:xfrm rot="5400000" flipH="1" flipV="1">
            <a:off x="2224605" y="686879"/>
            <a:ext cx="1232169" cy="3632596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1"/>
          <p:cNvCxnSpPr/>
          <p:nvPr/>
        </p:nvCxnSpPr>
        <p:spPr bwMode="auto">
          <a:xfrm rot="10800000" flipV="1">
            <a:off x="2771801" y="1898171"/>
            <a:ext cx="2127493" cy="1949903"/>
          </a:xfrm>
          <a:prstGeom prst="curvedConnector3">
            <a:avLst>
              <a:gd name="adj1" fmla="val 69661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1"/>
          <p:cNvCxnSpPr/>
          <p:nvPr/>
        </p:nvCxnSpPr>
        <p:spPr bwMode="auto">
          <a:xfrm rot="16200000" flipH="1">
            <a:off x="4831584" y="2199390"/>
            <a:ext cx="887500" cy="289268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avec flèche 11"/>
          <p:cNvCxnSpPr/>
          <p:nvPr/>
        </p:nvCxnSpPr>
        <p:spPr bwMode="auto">
          <a:xfrm>
            <a:off x="5507975" y="1900272"/>
            <a:ext cx="2088361" cy="1789677"/>
          </a:xfrm>
          <a:prstGeom prst="curvedConnector3">
            <a:avLst>
              <a:gd name="adj1" fmla="val 103567"/>
            </a:avLst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olid"/>
            <a:round/>
            <a:headEnd type="diamond" w="med" len="med"/>
            <a:tailEnd type="diamon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6" y="3174974"/>
            <a:ext cx="2590746" cy="68889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285" y="3954961"/>
            <a:ext cx="2799678" cy="63649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882" y="2855648"/>
            <a:ext cx="3734172" cy="76642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734" y="3720606"/>
            <a:ext cx="4043815" cy="8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AE2CF51B-D33F-415C-ADE8-23160921D6F0}" vid="{AC2C86F0-1EDE-4740-9671-B9ADEDD2D7C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PREMIER MINISTRE</Template>
  <TotalTime>1500</TotalTime>
  <Words>618</Words>
  <Application>Microsoft Office PowerPoint</Application>
  <PresentationFormat>Affichage à l'écran (16:9)</PresentationFormat>
  <Paragraphs>150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Microsoft YaHei</vt:lpstr>
      <vt:lpstr>Arial</vt:lpstr>
      <vt:lpstr>Calibri</vt:lpstr>
      <vt:lpstr>Courier New</vt:lpstr>
      <vt:lpstr>Marianne</vt:lpstr>
      <vt:lpstr>Times New Roman</vt:lpstr>
      <vt:lpstr>Wingdings</vt:lpstr>
      <vt:lpstr>PREMIER MINISTRE</vt:lpstr>
      <vt:lpstr>Seniors, votre expérience nous intéresse !   Projet de plateforme dédiée  </vt:lpstr>
      <vt:lpstr>1. Genèse du projet</vt:lpstr>
      <vt:lpstr>2. Objectifs poursuivis</vt:lpstr>
      <vt:lpstr>Le projet seniors</vt:lpstr>
      <vt:lpstr>3. Présentation de la plateforme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Paul Bertier</dc:creator>
  <cp:lastModifiedBy>METADIER Jean-Luc</cp:lastModifiedBy>
  <cp:revision>100</cp:revision>
  <cp:lastPrinted>2022-01-24T12:35:00Z</cp:lastPrinted>
  <dcterms:created xsi:type="dcterms:W3CDTF">2022-01-17T10:41:28Z</dcterms:created>
  <dcterms:modified xsi:type="dcterms:W3CDTF">2023-02-03T14:35:10Z</dcterms:modified>
</cp:coreProperties>
</file>